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handoutMasterIdLst>
    <p:handoutMasterId r:id="rId18"/>
  </p:handoutMasterIdLst>
  <p:sldIdLst>
    <p:sldId id="279" r:id="rId12"/>
    <p:sldId id="303" r:id="rId13"/>
    <p:sldId id="302" r:id="rId14"/>
    <p:sldId id="300" r:id="rId15"/>
    <p:sldId id="301" r:id="rId16"/>
    <p:sldId id="305" r:id="rId17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1412776"/>
            <a:ext cx="8229600" cy="40324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>
                <a:solidFill>
                  <a:schemeClr val="tx1"/>
                </a:solidFill>
              </a:rPr>
              <a:t>D</a:t>
            </a:r>
            <a:r>
              <a:rPr kumimoji="0" lang="en-GB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igital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Question Paper Forum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>
                <a:solidFill>
                  <a:schemeClr val="tx1"/>
                </a:solidFill>
              </a:rPr>
              <a:t>25</a:t>
            </a:r>
            <a:r>
              <a:rPr lang="en-GB" kern="0" baseline="30000" dirty="0" smtClean="0">
                <a:solidFill>
                  <a:schemeClr val="tx1"/>
                </a:solidFill>
              </a:rPr>
              <a:t>th</a:t>
            </a:r>
            <a:r>
              <a:rPr lang="en-GB" kern="0" dirty="0" smtClean="0">
                <a:solidFill>
                  <a:schemeClr val="tx1"/>
                </a:solidFill>
              </a:rPr>
              <a:t> </a:t>
            </a:r>
            <a:r>
              <a:rPr lang="en-GB" kern="0" dirty="0" smtClean="0">
                <a:solidFill>
                  <a:schemeClr val="tx1"/>
                </a:solidFill>
              </a:rPr>
              <a:t>October 2017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>
                <a:solidFill>
                  <a:schemeClr val="tx1"/>
                </a:solidFill>
              </a:rPr>
              <a:t>Fiona Marsden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Senior</a:t>
            </a: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Operations Manager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noProof="0" dirty="0" smtClean="0">
                <a:solidFill>
                  <a:schemeClr val="tx1"/>
                </a:solidFill>
              </a:rPr>
              <a:t>NQ Assessment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2492896"/>
            <a:ext cx="8229600" cy="122413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>
                <a:solidFill>
                  <a:schemeClr val="tx1"/>
                </a:solidFill>
              </a:rPr>
              <a:t>Key Messages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Submit Your AAR Request on Time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7544" y="1484784"/>
            <a:ext cx="7777162" cy="45365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Tx/>
              <a:defRPr/>
            </a:pPr>
            <a:r>
              <a:rPr lang="en-GB" kern="0" dirty="0">
                <a:solidFill>
                  <a:schemeClr val="tx1"/>
                </a:solidFill>
                <a:latin typeface="Arial"/>
              </a:rPr>
              <a:t>Assessment Arrangements Request system (AAR) opens 23</a:t>
            </a:r>
            <a:r>
              <a:rPr lang="en-GB" kern="0" baseline="30000" dirty="0">
                <a:solidFill>
                  <a:schemeClr val="tx1"/>
                </a:solidFill>
                <a:latin typeface="Arial"/>
              </a:rPr>
              <a:t>rd</a:t>
            </a:r>
            <a:r>
              <a:rPr lang="en-GB" kern="0" dirty="0">
                <a:solidFill>
                  <a:schemeClr val="tx1"/>
                </a:solidFill>
                <a:latin typeface="Arial"/>
              </a:rPr>
              <a:t> October </a:t>
            </a:r>
            <a:r>
              <a:rPr lang="en-GB" kern="0" dirty="0" smtClean="0">
                <a:solidFill>
                  <a:schemeClr val="tx1"/>
                </a:solidFill>
                <a:latin typeface="Arial"/>
              </a:rPr>
              <a:t>2017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AAR system closes </a:t>
            </a: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</a:rPr>
              <a:t>31</a:t>
            </a:r>
            <a:r>
              <a:rPr kumimoji="0" lang="en-GB" sz="2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</a:rPr>
              <a:t> January 2018</a:t>
            </a:r>
          </a:p>
          <a:p>
            <a:pPr lvl="0">
              <a:buClrTx/>
              <a:defRPr/>
            </a:pPr>
            <a:r>
              <a:rPr lang="en-GB" kern="0" dirty="0" smtClean="0">
                <a:solidFill>
                  <a:schemeClr val="tx1"/>
                </a:solidFill>
                <a:latin typeface="Arial"/>
              </a:rPr>
              <a:t>200+ unique digital question papers</a:t>
            </a:r>
          </a:p>
          <a:p>
            <a:pPr lvl="0">
              <a:buClrTx/>
              <a:defRPr/>
            </a:pPr>
            <a:r>
              <a:rPr lang="en-GB" kern="0" dirty="0" smtClean="0">
                <a:solidFill>
                  <a:schemeClr val="tx1"/>
                </a:solidFill>
                <a:latin typeface="Arial"/>
              </a:rPr>
              <a:t>900+ unique adapted question papers</a:t>
            </a:r>
          </a:p>
          <a:p>
            <a:pPr lvl="0">
              <a:buClrTx/>
              <a:defRPr/>
            </a:pPr>
            <a:r>
              <a:rPr lang="en-GB" kern="0" dirty="0" smtClean="0">
                <a:solidFill>
                  <a:schemeClr val="tx1"/>
                </a:solidFill>
                <a:latin typeface="Arial"/>
              </a:rPr>
              <a:t>20+ Braille question papers</a:t>
            </a:r>
          </a:p>
          <a:p>
            <a:pPr lvl="0">
              <a:buClrTx/>
              <a:defRPr/>
            </a:pPr>
            <a:r>
              <a:rPr lang="en-GB" kern="0" dirty="0" smtClean="0">
                <a:solidFill>
                  <a:schemeClr val="tx1"/>
                </a:solidFill>
                <a:latin typeface="Arial"/>
              </a:rPr>
              <a:t>2000+ Coloured question papers</a:t>
            </a:r>
          </a:p>
          <a:p>
            <a:pPr lvl="0">
              <a:buClrTx/>
              <a:defRPr/>
            </a:pPr>
            <a:r>
              <a:rPr lang="en-GB" kern="0" dirty="0" smtClean="0">
                <a:solidFill>
                  <a:schemeClr val="tx1"/>
                </a:solidFill>
                <a:latin typeface="Arial"/>
              </a:rPr>
              <a:t>200+ Enlarged question papers</a:t>
            </a:r>
          </a:p>
          <a:p>
            <a:pPr lvl="0">
              <a:buClrTx/>
              <a:defRPr/>
            </a:pPr>
            <a:r>
              <a:rPr lang="en-GB" kern="0" dirty="0" smtClean="0">
                <a:solidFill>
                  <a:schemeClr val="tx1"/>
                </a:solidFill>
                <a:latin typeface="Arial"/>
              </a:rPr>
              <a:t>8000+ candidates</a:t>
            </a:r>
          </a:p>
          <a:p>
            <a:pPr lvl="0">
              <a:buClrTx/>
              <a:defRPr/>
            </a:pPr>
            <a:endParaRPr lang="en-GB" kern="0" dirty="0" smtClean="0">
              <a:solidFill>
                <a:schemeClr val="tx1"/>
              </a:solidFill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88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Classroom Practice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7544" y="1268760"/>
            <a:ext cx="7777162" cy="45365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Tx/>
              <a:defRPr/>
            </a:pPr>
            <a:r>
              <a:rPr lang="en-GB" kern="0" dirty="0" smtClean="0">
                <a:solidFill>
                  <a:schemeClr val="tx1"/>
                </a:solidFill>
                <a:latin typeface="Arial"/>
              </a:rPr>
              <a:t>DQP past papers available on SQA website</a:t>
            </a:r>
          </a:p>
          <a:p>
            <a:pPr>
              <a:buClrTx/>
              <a:defRPr/>
            </a:pPr>
            <a:r>
              <a:rPr lang="en-GB" kern="0" dirty="0" smtClean="0">
                <a:solidFill>
                  <a:schemeClr val="tx1"/>
                </a:solidFill>
                <a:latin typeface="Arial"/>
              </a:rPr>
              <a:t>PC, Laptop, </a:t>
            </a:r>
            <a:r>
              <a:rPr lang="en-GB" kern="0" dirty="0" err="1" smtClean="0">
                <a:solidFill>
                  <a:schemeClr val="tx1"/>
                </a:solidFill>
                <a:latin typeface="Arial"/>
              </a:rPr>
              <a:t>Ipad</a:t>
            </a:r>
            <a:r>
              <a:rPr lang="en-GB" kern="0" dirty="0" smtClean="0">
                <a:solidFill>
                  <a:schemeClr val="tx1"/>
                </a:solidFill>
                <a:latin typeface="Arial"/>
              </a:rPr>
              <a:t>, Chromebook</a:t>
            </a:r>
          </a:p>
          <a:p>
            <a:pPr>
              <a:buClrTx/>
              <a:defRPr/>
            </a:pPr>
            <a:r>
              <a:rPr lang="en-GB" kern="0" dirty="0" smtClean="0">
                <a:solidFill>
                  <a:schemeClr val="tx1"/>
                </a:solidFill>
                <a:latin typeface="Arial"/>
              </a:rPr>
              <a:t>Know how to enter personal details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Know how to use DQPs and DABs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r>
              <a:rPr lang="en-GB" kern="0" noProof="0" dirty="0" smtClean="0">
                <a:solidFill>
                  <a:schemeClr val="tx1"/>
                </a:solidFill>
                <a:latin typeface="Arial"/>
              </a:rPr>
              <a:t>Know how to change display – colour, font, size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Know</a:t>
            </a:r>
            <a:r>
              <a:rPr kumimoji="0" lang="en-GB" sz="26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how to use </a:t>
            </a:r>
            <a:r>
              <a:rPr kumimoji="0" lang="en-GB" sz="26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text-to-speech </a:t>
            </a:r>
            <a:r>
              <a:rPr kumimoji="0" lang="en-GB" sz="26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software</a:t>
            </a: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</a:endParaRPr>
          </a:p>
          <a:p>
            <a:pPr lvl="0">
              <a:buClrTx/>
              <a:defRPr/>
            </a:pPr>
            <a:r>
              <a:rPr lang="en-GB" kern="0" dirty="0" smtClean="0">
                <a:solidFill>
                  <a:schemeClr val="tx1"/>
                </a:solidFill>
                <a:latin typeface="Arial"/>
              </a:rPr>
              <a:t>Word or PDF (DABs) – know preference</a:t>
            </a:r>
          </a:p>
          <a:p>
            <a:pPr lvl="0">
              <a:buClrTx/>
              <a:defRPr/>
            </a:pPr>
            <a:r>
              <a:rPr lang="en-GB" kern="0" dirty="0" smtClean="0">
                <a:solidFill>
                  <a:schemeClr val="tx1"/>
                </a:solidFill>
                <a:latin typeface="Arial"/>
              </a:rPr>
              <a:t>Short cut keys </a:t>
            </a:r>
            <a:r>
              <a:rPr lang="en-GB" kern="0" dirty="0" err="1" smtClean="0">
                <a:solidFill>
                  <a:schemeClr val="tx1"/>
                </a:solidFill>
                <a:latin typeface="Arial"/>
              </a:rPr>
              <a:t>eg</a:t>
            </a:r>
            <a:r>
              <a:rPr lang="en-GB" kern="0" dirty="0" smtClean="0">
                <a:solidFill>
                  <a:schemeClr val="tx1"/>
                </a:solidFill>
                <a:latin typeface="Arial"/>
              </a:rPr>
              <a:t> foreign language accent keys</a:t>
            </a:r>
          </a:p>
          <a:p>
            <a:pPr lvl="0">
              <a:buClrTx/>
              <a:defRPr/>
            </a:pPr>
            <a:r>
              <a:rPr lang="en-GB" kern="0" dirty="0" smtClean="0">
                <a:solidFill>
                  <a:schemeClr val="tx1"/>
                </a:solidFill>
                <a:latin typeface="Arial"/>
              </a:rPr>
              <a:t>File saving - often</a:t>
            </a:r>
          </a:p>
          <a:p>
            <a:pPr lvl="0">
              <a:buClrTx/>
              <a:defRPr/>
            </a:pPr>
            <a:r>
              <a:rPr lang="en-GB" kern="0" dirty="0" smtClean="0">
                <a:solidFill>
                  <a:schemeClr val="tx1"/>
                </a:solidFill>
                <a:latin typeface="Arial"/>
              </a:rPr>
              <a:t>Read candidate guidance on SQA website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56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Exam Preparation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7544" y="1484784"/>
            <a:ext cx="7777162" cy="45365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Tx/>
              <a:defRPr/>
            </a:pPr>
            <a:r>
              <a:rPr lang="en-GB" kern="0" dirty="0" smtClean="0">
                <a:solidFill>
                  <a:schemeClr val="tx1"/>
                </a:solidFill>
                <a:latin typeface="Arial"/>
              </a:rPr>
              <a:t>DQP supplied on disc – 60 minute access</a:t>
            </a:r>
          </a:p>
          <a:p>
            <a:pPr>
              <a:buClrTx/>
              <a:defRPr/>
            </a:pPr>
            <a:r>
              <a:rPr lang="en-GB" kern="0" dirty="0" smtClean="0">
                <a:solidFill>
                  <a:schemeClr val="tx1"/>
                </a:solidFill>
                <a:latin typeface="Arial"/>
              </a:rPr>
              <a:t>DABs available on SQA website – download in advance</a:t>
            </a:r>
          </a:p>
          <a:p>
            <a:pPr>
              <a:buClrTx/>
              <a:defRPr/>
            </a:pPr>
            <a:r>
              <a:rPr lang="en-GB" kern="0" dirty="0" smtClean="0">
                <a:solidFill>
                  <a:schemeClr val="tx1"/>
                </a:solidFill>
                <a:latin typeface="Arial"/>
              </a:rPr>
              <a:t>Ensure computer/printer working and working together</a:t>
            </a:r>
          </a:p>
          <a:p>
            <a:pPr>
              <a:buClrTx/>
              <a:defRPr/>
            </a:pPr>
            <a:r>
              <a:rPr lang="en-GB" kern="0" dirty="0" smtClean="0">
                <a:solidFill>
                  <a:schemeClr val="tx1"/>
                </a:solidFill>
                <a:latin typeface="Arial"/>
              </a:rPr>
              <a:t>Ensure computer set up – no unauthorised files, spellcheck/thesaurus facilities, calculator programs </a:t>
            </a:r>
            <a:r>
              <a:rPr lang="en-GB" kern="0" dirty="0" err="1" smtClean="0">
                <a:solidFill>
                  <a:schemeClr val="tx1"/>
                </a:solidFill>
                <a:latin typeface="Arial"/>
              </a:rPr>
              <a:t>etc</a:t>
            </a:r>
            <a:endParaRPr lang="en-GB" kern="0" dirty="0" smtClean="0">
              <a:solidFill>
                <a:schemeClr val="tx1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>
                <a:solidFill>
                  <a:schemeClr val="tx1"/>
                </a:solidFill>
                <a:latin typeface="Arial"/>
              </a:rPr>
              <a:t>E</a:t>
            </a:r>
            <a:r>
              <a:rPr kumimoji="0" lang="en-GB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xam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network in school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r>
              <a:rPr lang="en-GB" kern="0" baseline="0" dirty="0" smtClean="0">
                <a:solidFill>
                  <a:schemeClr val="tx1"/>
                </a:solidFill>
                <a:latin typeface="Arial"/>
              </a:rPr>
              <a:t>Read technical guidance</a:t>
            </a: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69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Software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7544" y="1484784"/>
            <a:ext cx="7777162" cy="45365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Tx/>
              <a:defRPr/>
            </a:pPr>
            <a:r>
              <a:rPr lang="en-GB" kern="0" dirty="0" smtClean="0">
                <a:solidFill>
                  <a:schemeClr val="tx1"/>
                </a:solidFill>
                <a:latin typeface="Arial"/>
              </a:rPr>
              <a:t>Recommend Adobe 11 as minimum</a:t>
            </a:r>
          </a:p>
          <a:p>
            <a:pPr>
              <a:buClrTx/>
              <a:defRPr/>
            </a:pPr>
            <a:r>
              <a:rPr lang="en-GB" kern="0" dirty="0" smtClean="0">
                <a:solidFill>
                  <a:schemeClr val="tx1"/>
                </a:solidFill>
                <a:latin typeface="Arial"/>
              </a:rPr>
              <a:t>Ideally use MS Office 2010 onwards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02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201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Arial</vt:lpstr>
      <vt:lpstr>Arial Narrow</vt:lpstr>
      <vt:lpstr>Calibri</vt:lpstr>
      <vt:lpstr>Symbol</vt:lpstr>
      <vt:lpstr>Wingdings</vt:lpstr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Fiona Marsden</cp:lastModifiedBy>
  <cp:revision>84</cp:revision>
  <cp:lastPrinted>2013-10-31T13:53:25Z</cp:lastPrinted>
  <dcterms:created xsi:type="dcterms:W3CDTF">2013-10-10T15:37:55Z</dcterms:created>
  <dcterms:modified xsi:type="dcterms:W3CDTF">2017-10-26T10:15:26Z</dcterms:modified>
</cp:coreProperties>
</file>